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66" r:id="rId2"/>
    <p:sldId id="257" r:id="rId3"/>
    <p:sldId id="258" r:id="rId4"/>
    <p:sldId id="265" r:id="rId5"/>
    <p:sldId id="267" r:id="rId6"/>
    <p:sldId id="264" r:id="rId7"/>
    <p:sldId id="259" r:id="rId8"/>
    <p:sldId id="260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veat" pitchFamily="2" charset="0"/>
      <p:regular r:id="rId16"/>
      <p:bold r:id="rId17"/>
    </p:embeddedFont>
    <p:embeddedFont>
      <p:font typeface="Caveat Regular" pitchFamily="2" charset="0"/>
      <p:regular r:id="rId18"/>
      <p:bold r:id="rId19"/>
    </p:embeddedFont>
    <p:embeddedFont>
      <p:font typeface="Robo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4674" autoAdjust="0"/>
  </p:normalViewPr>
  <p:slideViewPr>
    <p:cSldViewPr snapToGrid="0">
      <p:cViewPr varScale="1">
        <p:scale>
          <a:sx n="173" d="100"/>
          <a:sy n="173" d="100"/>
        </p:scale>
        <p:origin x="1450" y="115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Maybe </a:t>
            </a:r>
            <a:r>
              <a:rPr lang="de-DE" dirty="0" err="1"/>
              <a:t>you‘ve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Building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and privat </a:t>
            </a:r>
            <a:r>
              <a:rPr lang="de-DE" dirty="0" err="1"/>
              <a:t>building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privat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Space </a:t>
            </a:r>
            <a:r>
              <a:rPr lang="de-DE" dirty="0" err="1"/>
              <a:t>heating</a:t>
            </a:r>
            <a:r>
              <a:rPr lang="de-DE" dirty="0"/>
              <a:t>, </a:t>
            </a:r>
            <a:r>
              <a:rPr lang="de-DE" dirty="0" err="1"/>
              <a:t>dhw</a:t>
            </a:r>
            <a:r>
              <a:rPr lang="de-DE" dirty="0"/>
              <a:t>, and </a:t>
            </a:r>
            <a:r>
              <a:rPr lang="de-DE" dirty="0" err="1"/>
              <a:t>electricity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This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hasent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But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questionary</a:t>
            </a:r>
            <a:r>
              <a:rPr lang="de-DE" dirty="0"/>
              <a:t> on </a:t>
            </a:r>
            <a:r>
              <a:rPr lang="de-DE" dirty="0" err="1"/>
              <a:t>menti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Add </a:t>
            </a:r>
            <a:r>
              <a:rPr lang="de-DE" dirty="0" err="1"/>
              <a:t>news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Promise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Hello </a:t>
            </a:r>
            <a:r>
              <a:rPr lang="de-DE" dirty="0" err="1"/>
              <a:t>everyone</a:t>
            </a:r>
            <a:r>
              <a:rPr lang="de-DE" dirty="0"/>
              <a:t> and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attending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said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invitation</a:t>
            </a:r>
            <a:r>
              <a:rPr lang="de-DE" dirty="0"/>
              <a:t> on </a:t>
            </a:r>
            <a:r>
              <a:rPr lang="de-DE" dirty="0" err="1"/>
              <a:t>whatsapp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a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attending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58b18e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158b18e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worry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after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was still not easy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co2 </a:t>
            </a:r>
            <a:r>
              <a:rPr lang="de-DE" dirty="0" err="1"/>
              <a:t>footprint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pi</a:t>
            </a:r>
            <a:r>
              <a:rPr lang="de-DE" dirty="0"/>
              <a:t>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transparent!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 err="1"/>
              <a:t>Others</a:t>
            </a:r>
            <a:r>
              <a:rPr lang="de-DE" dirty="0"/>
              <a:t>: liquid gas, </a:t>
            </a:r>
            <a:r>
              <a:rPr lang="de-DE" dirty="0" err="1"/>
              <a:t>wood</a:t>
            </a:r>
            <a:r>
              <a:rPr lang="de-DE" dirty="0"/>
              <a:t>/pellet, </a:t>
            </a:r>
            <a:r>
              <a:rPr lang="de-DE" dirty="0" err="1"/>
              <a:t>coal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pi</a:t>
            </a:r>
            <a:r>
              <a:rPr lang="de-DE" dirty="0"/>
              <a:t>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transparent!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sz="1100" b="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What</a:t>
            </a:r>
            <a:r>
              <a:rPr lang="de-DE" sz="1100" b="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kind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of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source do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have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your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building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annual CO2 </a:t>
            </a:r>
            <a:r>
              <a:rPr lang="de-DE" dirty="0" err="1"/>
              <a:t>budget</a:t>
            </a:r>
            <a:r>
              <a:rPr lang="de-DE" dirty="0"/>
              <a:t> per </a:t>
            </a:r>
            <a:r>
              <a:rPr lang="de-DE" dirty="0" err="1"/>
              <a:t>capita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1.5 °C </a:t>
            </a:r>
            <a:r>
              <a:rPr lang="de-DE" dirty="0" err="1"/>
              <a:t>goal</a:t>
            </a:r>
            <a:r>
              <a:rPr lang="de-DE" dirty="0"/>
              <a:t>: 2.3 </a:t>
            </a:r>
            <a:r>
              <a:rPr lang="de-DE" dirty="0" err="1"/>
              <a:t>tons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  <p:extLst>
      <p:ext uri="{BB962C8B-B14F-4D97-AF65-F5344CB8AC3E}">
        <p14:creationId xmlns:p14="http://schemas.microsoft.com/office/powerpoint/2010/main" val="7377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changing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a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 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 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…. </a:t>
            </a:r>
            <a:r>
              <a:rPr lang="de-DE" dirty="0" err="1"/>
              <a:t>WebApplication</a:t>
            </a:r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discribed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</a:t>
            </a:r>
          </a:p>
          <a:p>
            <a:endParaRPr lang="en-US" dirty="0"/>
          </a:p>
          <a:p>
            <a:r>
              <a:rPr lang="en-US" dirty="0"/>
              <a:t>Inform and motivate people and hopefully also </a:t>
            </a:r>
            <a:r>
              <a:rPr lang="en-US" dirty="0" err="1"/>
              <a:t>landloards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97879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such a </a:t>
            </a:r>
            <a:r>
              <a:rPr lang="de-DE" dirty="0" err="1"/>
              <a:t>WebApp</a:t>
            </a:r>
            <a:r>
              <a:rPr lang="de-D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-Simulation </a:t>
            </a:r>
            <a:r>
              <a:rPr lang="de-DE" dirty="0" err="1"/>
              <a:t>tool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polysun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, and also not </a:t>
            </a:r>
            <a:r>
              <a:rPr lang="de-DE" dirty="0" err="1"/>
              <a:t>EnergyPlus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Caveat Regular"/>
                <a:ea typeface="Caveat Regular"/>
                <a:cs typeface="Caveat Regular"/>
                <a:sym typeface="Caveat Regular"/>
              </a:rPr>
              <a:t>Instead the focus should rather be on modelling different refurbishment scenarios of building envelope and energy supply system to gain a broad overview of possibilities</a:t>
            </a:r>
            <a:endParaRPr lang="en-US" sz="10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Organisation: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hierarchies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such a web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First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perspectives</a:t>
            </a:r>
            <a:r>
              <a:rPr lang="de-DE" dirty="0"/>
              <a:t> –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Knowledge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specialization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nobody</a:t>
            </a:r>
            <a:r>
              <a:rPr lang="de-DE" dirty="0"/>
              <a:t> will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so </a:t>
            </a:r>
            <a:r>
              <a:rPr lang="de-DE" dirty="0" err="1"/>
              <a:t>self</a:t>
            </a:r>
            <a:r>
              <a:rPr lang="de-DE" dirty="0"/>
              <a:t>-initiative and </a:t>
            </a:r>
            <a:r>
              <a:rPr lang="de-DE" dirty="0" err="1"/>
              <a:t>motivation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time.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Protoyping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–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and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prototype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, </a:t>
            </a:r>
            <a:r>
              <a:rPr lang="de-DE" dirty="0" err="1"/>
              <a:t>develope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Web 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awareness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usefull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reusable</a:t>
            </a:r>
            <a:r>
              <a:rPr lang="de-DE" dirty="0"/>
              <a:t> code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unforseable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allways</a:t>
            </a:r>
            <a:r>
              <a:rPr lang="de-DE" dirty="0"/>
              <a:t> </a:t>
            </a:r>
            <a:r>
              <a:rPr lang="de-DE" dirty="0" err="1"/>
              <a:t>dreamed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web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assesment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jump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bike </a:t>
            </a:r>
            <a:r>
              <a:rPr lang="de-DE" dirty="0" err="1"/>
              <a:t>starigt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dirty="0" err="1"/>
              <a:t>team</a:t>
            </a:r>
            <a:r>
              <a:rPr lang="de-DE" dirty="0"/>
              <a:t>,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on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on </a:t>
            </a:r>
            <a:r>
              <a:rPr lang="de-DE" dirty="0" err="1"/>
              <a:t>board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in techno-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…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br>
              <a:rPr lang="de-DE" dirty="0"/>
            </a:br>
            <a:r>
              <a:rPr lang="de-DE" dirty="0" err="1"/>
              <a:t>Burcu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her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LCA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Lukas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course</a:t>
            </a:r>
            <a:r>
              <a:rPr lang="de-DE" dirty="0"/>
              <a:t> and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“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Ludwig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on PVT </a:t>
            </a:r>
            <a:r>
              <a:rPr lang="de-DE" dirty="0" err="1"/>
              <a:t>collectors</a:t>
            </a:r>
            <a:r>
              <a:rPr lang="de-DE" dirty="0"/>
              <a:t> and </a:t>
            </a:r>
            <a:r>
              <a:rPr lang="de-DE" dirty="0" err="1"/>
              <a:t>knows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and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doodle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organize</a:t>
            </a:r>
            <a:r>
              <a:rPr lang="de-DE" dirty="0"/>
              <a:t> a date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32FC03F-6FA0-4843-94E0-5816C6A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" y="0"/>
            <a:ext cx="9141293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5818339" y="4300255"/>
            <a:ext cx="2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menti.com</a:t>
            </a:r>
          </a:p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code: </a:t>
            </a:r>
            <a:r>
              <a:rPr lang="de-DE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7428 8744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9790CA6-6D61-4525-A03E-E9DF5E583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75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4BB29658-010F-4114-B616-2E2F5551F3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21399861">
            <a:off x="215245" y="229965"/>
            <a:ext cx="6283060" cy="2435792"/>
          </a:xfrm>
          <a:prstGeom prst="rect">
            <a:avLst/>
          </a:prstGeom>
        </p:spPr>
      </p:pic>
      <p:pic>
        <p:nvPicPr>
          <p:cNvPr id="9" name="Grafik 4">
            <a:extLst>
              <a:ext uri="{FF2B5EF4-FFF2-40B4-BE49-F238E27FC236}">
                <a16:creationId xmlns:a16="http://schemas.microsoft.com/office/drawing/2014/main" id="{106758DD-026B-4773-A7A2-0930CACC939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246681">
            <a:off x="3282766" y="1701901"/>
            <a:ext cx="5550884" cy="1854578"/>
          </a:xfrm>
          <a:prstGeom prst="rect">
            <a:avLst/>
          </a:prstGeom>
        </p:spPr>
      </p:pic>
      <p:pic>
        <p:nvPicPr>
          <p:cNvPr id="10" name="Grafik 1">
            <a:extLst>
              <a:ext uri="{FF2B5EF4-FFF2-40B4-BE49-F238E27FC236}">
                <a16:creationId xmlns:a16="http://schemas.microsoft.com/office/drawing/2014/main" id="{30043623-3812-4CE5-9724-C8E5CA37B72C}"/>
              </a:ext>
            </a:extLst>
          </p:cNvPr>
          <p:cNvPicPr/>
          <p:nvPr/>
        </p:nvPicPr>
        <p:blipFill rotWithShape="1">
          <a:blip r:embed="rId6"/>
          <a:srcRect r="34957"/>
          <a:stretch/>
        </p:blipFill>
        <p:spPr>
          <a:xfrm>
            <a:off x="641046" y="3184936"/>
            <a:ext cx="4461306" cy="1671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817697" y="427340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dirty="0"/>
              <a:t>menti</a:t>
            </a:r>
            <a:endParaRPr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7612A-7F7E-43B0-95AD-AA042C51B779}"/>
              </a:ext>
            </a:extLst>
          </p:cNvPr>
          <p:cNvSpPr txBox="1"/>
          <p:nvPr/>
        </p:nvSpPr>
        <p:spPr>
          <a:xfrm>
            <a:off x="1294356" y="1945710"/>
            <a:ext cx="53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  <a:p>
            <a:r>
              <a:rPr lang="de-DE" sz="1000" dirty="0"/>
              <a:t>- </a:t>
            </a:r>
            <a:r>
              <a:rPr lang="de-DE" sz="1000" dirty="0" err="1"/>
              <a:t>oil</a:t>
            </a:r>
            <a:r>
              <a:rPr lang="de-DE" sz="1000" dirty="0"/>
              <a:t>-boiler, gas-boiler, </a:t>
            </a:r>
            <a:r>
              <a:rPr lang="de-DE" sz="1000" dirty="0" err="1"/>
              <a:t>electric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heat</a:t>
            </a:r>
            <a:r>
              <a:rPr lang="de-DE" sz="1000" dirty="0"/>
              <a:t> pump, </a:t>
            </a:r>
            <a:r>
              <a:rPr lang="de-DE" sz="1000" dirty="0" err="1"/>
              <a:t>district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wood</a:t>
            </a:r>
            <a:r>
              <a:rPr lang="de-DE" sz="1000" dirty="0"/>
              <a:t>, i </a:t>
            </a:r>
            <a:r>
              <a:rPr lang="de-DE" sz="1000" dirty="0" err="1"/>
              <a:t>don‘t</a:t>
            </a:r>
            <a:r>
              <a:rPr lang="de-DE" sz="1000" dirty="0"/>
              <a:t> </a:t>
            </a:r>
            <a:r>
              <a:rPr lang="de-DE" sz="1000" dirty="0" err="1"/>
              <a:t>know</a:t>
            </a:r>
            <a:r>
              <a:rPr lang="de-DE" sz="1000" dirty="0"/>
              <a:t> 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B5D9E-F5F1-47F6-B47A-1E7210B3D446}"/>
              </a:ext>
            </a:extLst>
          </p:cNvPr>
          <p:cNvSpPr txBox="1"/>
          <p:nvPr/>
        </p:nvSpPr>
        <p:spPr>
          <a:xfrm>
            <a:off x="1294356" y="2862198"/>
            <a:ext cx="53861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/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/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/>
              <a:t>Energy: _________ kWh/a</a:t>
            </a:r>
          </a:p>
          <a:p>
            <a:r>
              <a:rPr lang="de-DE" sz="1000" dirty="0"/>
              <a:t>CO</a:t>
            </a:r>
            <a:r>
              <a:rPr lang="de-DE" sz="1000" baseline="-25000" dirty="0"/>
              <a:t>2</a:t>
            </a:r>
            <a:r>
              <a:rPr lang="de-DE" sz="1000" dirty="0"/>
              <a:t>:     _________ t/a</a:t>
            </a:r>
          </a:p>
          <a:p>
            <a:r>
              <a:rPr lang="de-DE" sz="1000" dirty="0"/>
              <a:t>*           I </a:t>
            </a:r>
            <a:r>
              <a:rPr lang="de-DE" sz="1000" dirty="0" err="1"/>
              <a:t>have</a:t>
            </a:r>
            <a:r>
              <a:rPr lang="de-DE" sz="1000" dirty="0"/>
              <a:t> </a:t>
            </a:r>
            <a:r>
              <a:rPr lang="de-DE" sz="1000" dirty="0" err="1"/>
              <a:t>no</a:t>
            </a:r>
            <a:r>
              <a:rPr lang="de-DE" sz="1000" dirty="0"/>
              <a:t> </a:t>
            </a:r>
            <a:r>
              <a:rPr lang="de-DE" sz="1000" dirty="0" err="1"/>
              <a:t>clue</a:t>
            </a:r>
            <a:r>
              <a:rPr lang="de-DE" sz="1000" dirty="0"/>
              <a:t>!?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721DB629-65E9-473F-8EF7-BAAAB31A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BEDFC91-9093-4A12-9283-B9CAA93FE74C}"/>
              </a:ext>
            </a:extLst>
          </p:cNvPr>
          <p:cNvSpPr txBox="1"/>
          <p:nvPr/>
        </p:nvSpPr>
        <p:spPr>
          <a:xfrm>
            <a:off x="4167554" y="4823050"/>
            <a:ext cx="520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cs typeface="Calibri" panose="020F0502020204030204" pitchFamily="34" charset="0"/>
              </a:rPr>
              <a:t>[https://www.unika-kalksandstein.de/downloads-unika/category/19-waermeschutz.html?download=109:geg-2020]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A20A5-388D-45A6-9B63-80E3CBF66A5A}"/>
              </a:ext>
            </a:extLst>
          </p:cNvPr>
          <p:cNvSpPr txBox="1"/>
          <p:nvPr/>
        </p:nvSpPr>
        <p:spPr>
          <a:xfrm>
            <a:off x="272939" y="44241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supply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systems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residential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Buildings in Germany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1536D7-93C2-4280-A28D-406127EE83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4084975">
            <a:off x="4636864" y="474784"/>
            <a:ext cx="3969921" cy="4261149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8DDC9CAE-9754-4D24-ADF9-A8D2994ED8EC}"/>
              </a:ext>
            </a:extLst>
          </p:cNvPr>
          <p:cNvSpPr txBox="1"/>
          <p:nvPr/>
        </p:nvSpPr>
        <p:spPr>
          <a:xfrm>
            <a:off x="5037550" y="429749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Oil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7" name="Google Shape;71;p16">
            <a:extLst>
              <a:ext uri="{FF2B5EF4-FFF2-40B4-BE49-F238E27FC236}">
                <a16:creationId xmlns:a16="http://schemas.microsoft.com/office/drawing/2014/main" id="{4B3D386D-59BD-4ADB-B868-1DEE68164D0A}"/>
              </a:ext>
            </a:extLst>
          </p:cNvPr>
          <p:cNvSpPr txBox="1"/>
          <p:nvPr/>
        </p:nvSpPr>
        <p:spPr>
          <a:xfrm>
            <a:off x="7894611" y="724562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Gas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Google Shape;71;p16">
            <a:extLst>
              <a:ext uri="{FF2B5EF4-FFF2-40B4-BE49-F238E27FC236}">
                <a16:creationId xmlns:a16="http://schemas.microsoft.com/office/drawing/2014/main" id="{F13D1C88-88C6-46C4-BDC6-B248AFB5BCE8}"/>
              </a:ext>
            </a:extLst>
          </p:cNvPr>
          <p:cNvSpPr txBox="1"/>
          <p:nvPr/>
        </p:nvSpPr>
        <p:spPr>
          <a:xfrm>
            <a:off x="3500729" y="2852910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Distric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Heat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F55FFE0D-F1DF-4207-BA67-69C57BDD7740}"/>
              </a:ext>
            </a:extLst>
          </p:cNvPr>
          <p:cNvSpPr txBox="1"/>
          <p:nvPr/>
        </p:nvSpPr>
        <p:spPr>
          <a:xfrm>
            <a:off x="3343321" y="1689056"/>
            <a:ext cx="151801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Electric,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e.g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Google Shape;71;p16">
            <a:extLst>
              <a:ext uri="{FF2B5EF4-FFF2-40B4-BE49-F238E27FC236}">
                <a16:creationId xmlns:a16="http://schemas.microsoft.com/office/drawing/2014/main" id="{C82E6D30-6739-4338-9B1A-48178CB0F1E0}"/>
              </a:ext>
            </a:extLst>
          </p:cNvPr>
          <p:cNvSpPr txBox="1"/>
          <p:nvPr/>
        </p:nvSpPr>
        <p:spPr>
          <a:xfrm>
            <a:off x="4478582" y="992685"/>
            <a:ext cx="83570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Others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72CCF834-CB0B-40F8-B677-10D6198ABC74}"/>
              </a:ext>
            </a:extLst>
          </p:cNvPr>
          <p:cNvSpPr txBox="1"/>
          <p:nvPr/>
        </p:nvSpPr>
        <p:spPr>
          <a:xfrm>
            <a:off x="6235185" y="3423681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25.6 %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E30316A2-3C32-42E0-B5FB-7DA6AB0CD592}"/>
              </a:ext>
            </a:extLst>
          </p:cNvPr>
          <p:cNvSpPr txBox="1"/>
          <p:nvPr/>
        </p:nvSpPr>
        <p:spPr>
          <a:xfrm>
            <a:off x="7244468" y="194886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48.2 %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92727E5D-320D-44A7-95A4-9CB6A6694FC2}"/>
              </a:ext>
            </a:extLst>
          </p:cNvPr>
          <p:cNvSpPr txBox="1"/>
          <p:nvPr/>
        </p:nvSpPr>
        <p:spPr>
          <a:xfrm>
            <a:off x="5037550" y="2694702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13.9 %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4" name="Google Shape;71;p16">
            <a:extLst>
              <a:ext uri="{FF2B5EF4-FFF2-40B4-BE49-F238E27FC236}">
                <a16:creationId xmlns:a16="http://schemas.microsoft.com/office/drawing/2014/main" id="{E1A286B6-8E82-4DC6-AA54-300FCACF94E5}"/>
              </a:ext>
            </a:extLst>
          </p:cNvPr>
          <p:cNvSpPr txBox="1"/>
          <p:nvPr/>
        </p:nvSpPr>
        <p:spPr>
          <a:xfrm>
            <a:off x="4918857" y="1839268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4.8 %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5" name="Google Shape;71;p16">
            <a:extLst>
              <a:ext uri="{FF2B5EF4-FFF2-40B4-BE49-F238E27FC236}">
                <a16:creationId xmlns:a16="http://schemas.microsoft.com/office/drawing/2014/main" id="{80F3460A-609C-469B-9547-EC3FB01FBB5E}"/>
              </a:ext>
            </a:extLst>
          </p:cNvPr>
          <p:cNvSpPr txBox="1"/>
          <p:nvPr/>
        </p:nvSpPr>
        <p:spPr>
          <a:xfrm>
            <a:off x="5250355" y="1365350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7.5 %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331C2675-29F2-45C1-8300-2DEF1DA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61D8F6-A1C9-4C94-9C0E-FC1B6F3780B9}"/>
              </a:ext>
            </a:extLst>
          </p:cNvPr>
          <p:cNvSpPr txBox="1"/>
          <p:nvPr/>
        </p:nvSpPr>
        <p:spPr>
          <a:xfrm>
            <a:off x="474213" y="93052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 annual CO</a:t>
            </a:r>
            <a:r>
              <a:rPr lang="de-DE" sz="32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emissions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6756245-49B6-44AE-A327-602A13EB6C76}"/>
              </a:ext>
            </a:extLst>
          </p:cNvPr>
          <p:cNvSpPr txBox="1"/>
          <p:nvPr/>
        </p:nvSpPr>
        <p:spPr>
          <a:xfrm>
            <a:off x="6605629" y="4537685"/>
            <a:ext cx="25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Bundesumweltministerium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https://www.ndr.de/ratgeber/klimawandel/CO2-Ausstoss-in-Deutschland-Sektoren,kohlendioxid146.html]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71;p16">
            <a:extLst>
              <a:ext uri="{FF2B5EF4-FFF2-40B4-BE49-F238E27FC236}">
                <a16:creationId xmlns:a16="http://schemas.microsoft.com/office/drawing/2014/main" id="{E68266DD-668C-482E-ADD2-69ACEFB3551A}"/>
              </a:ext>
            </a:extLst>
          </p:cNvPr>
          <p:cNvSpPr txBox="1"/>
          <p:nvPr/>
        </p:nvSpPr>
        <p:spPr>
          <a:xfrm>
            <a:off x="7775871" y="92406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Food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2" name="Google Shape;71;p16">
            <a:extLst>
              <a:ext uri="{FF2B5EF4-FFF2-40B4-BE49-F238E27FC236}">
                <a16:creationId xmlns:a16="http://schemas.microsoft.com/office/drawing/2014/main" id="{E269C363-F9BB-4579-BFE3-58974BF16D91}"/>
              </a:ext>
            </a:extLst>
          </p:cNvPr>
          <p:cNvSpPr txBox="1"/>
          <p:nvPr/>
        </p:nvSpPr>
        <p:spPr>
          <a:xfrm>
            <a:off x="5788809" y="3854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Heating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3" name="Google Shape;71;p16">
            <a:extLst>
              <a:ext uri="{FF2B5EF4-FFF2-40B4-BE49-F238E27FC236}">
                <a16:creationId xmlns:a16="http://schemas.microsoft.com/office/drawing/2014/main" id="{60FFB4DA-3785-4515-8C50-59DCD346B4A1}"/>
              </a:ext>
            </a:extLst>
          </p:cNvPr>
          <p:cNvSpPr txBox="1"/>
          <p:nvPr/>
        </p:nvSpPr>
        <p:spPr>
          <a:xfrm>
            <a:off x="3806627" y="1501297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Transport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4" name="Google Shape;71;p16">
            <a:extLst>
              <a:ext uri="{FF2B5EF4-FFF2-40B4-BE49-F238E27FC236}">
                <a16:creationId xmlns:a16="http://schemas.microsoft.com/office/drawing/2014/main" id="{D7C11A96-8D4C-4E2E-8583-609C5A4845AB}"/>
              </a:ext>
            </a:extLst>
          </p:cNvPr>
          <p:cNvSpPr txBox="1"/>
          <p:nvPr/>
        </p:nvSpPr>
        <p:spPr>
          <a:xfrm>
            <a:off x="3622591" y="260468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Flights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5" name="Google Shape;71;p16">
            <a:extLst>
              <a:ext uri="{FF2B5EF4-FFF2-40B4-BE49-F238E27FC236}">
                <a16:creationId xmlns:a16="http://schemas.microsoft.com/office/drawing/2014/main" id="{2D03B9ED-C7EA-4FFD-8BE2-DD19C5F5D2E0}"/>
              </a:ext>
            </a:extLst>
          </p:cNvPr>
          <p:cNvSpPr txBox="1"/>
          <p:nvPr/>
        </p:nvSpPr>
        <p:spPr>
          <a:xfrm>
            <a:off x="3735322" y="328409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Electricity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023BEC-C65C-4963-866B-CAA1D2AA5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3128"/>
          <a:stretch/>
        </p:blipFill>
        <p:spPr>
          <a:xfrm>
            <a:off x="4254947" y="165514"/>
            <a:ext cx="4701365" cy="4468267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F701B559-159F-41D4-AED8-BB194771091D}"/>
              </a:ext>
            </a:extLst>
          </p:cNvPr>
          <p:cNvSpPr txBox="1"/>
          <p:nvPr/>
        </p:nvSpPr>
        <p:spPr>
          <a:xfrm>
            <a:off x="3905175" y="3958940"/>
            <a:ext cx="16606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Public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Emissions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10DCC47-A583-42D5-89ED-8555FD95D389}"/>
              </a:ext>
            </a:extLst>
          </p:cNvPr>
          <p:cNvSpPr txBox="1"/>
          <p:nvPr/>
        </p:nvSpPr>
        <p:spPr>
          <a:xfrm>
            <a:off x="472922" y="2341277"/>
            <a:ext cx="22901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4.7 t/a</a:t>
            </a:r>
            <a:b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Global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</a:t>
            </a:r>
            <a:endParaRPr lang="de-DE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  <a:p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</a:p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2.3 t/a</a:t>
            </a:r>
            <a:b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budget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to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the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1.5 °C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goal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7" name="Google Shape;71;p16">
            <a:extLst>
              <a:ext uri="{FF2B5EF4-FFF2-40B4-BE49-F238E27FC236}">
                <a16:creationId xmlns:a16="http://schemas.microsoft.com/office/drawing/2014/main" id="{DF24D695-9A34-44E8-968F-E4E311D3BE80}"/>
              </a:ext>
            </a:extLst>
          </p:cNvPr>
          <p:cNvSpPr txBox="1"/>
          <p:nvPr/>
        </p:nvSpPr>
        <p:spPr>
          <a:xfrm>
            <a:off x="7745996" y="3781760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Consumption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3F3F9EDD-D2C1-43AF-97AB-855ABF228C45}"/>
              </a:ext>
            </a:extLst>
          </p:cNvPr>
          <p:cNvSpPr txBox="1"/>
          <p:nvPr/>
        </p:nvSpPr>
        <p:spPr>
          <a:xfrm>
            <a:off x="5983866" y="2372085"/>
            <a:ext cx="13336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11.6 t/a</a:t>
            </a:r>
            <a:endParaRPr lang="en-US" sz="2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CAE5F71B-FECA-4E22-B0F2-00494DEF6F92}"/>
              </a:ext>
            </a:extLst>
          </p:cNvPr>
          <p:cNvSpPr txBox="1"/>
          <p:nvPr/>
        </p:nvSpPr>
        <p:spPr>
          <a:xfrm>
            <a:off x="539185" y="4510671"/>
            <a:ext cx="2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Carbon Project</a:t>
            </a: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https://www.globalcarbonproject.org/carbonbudget/20/files/GCP_CarbonBudget_2020.pdf]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71;p16">
            <a:extLst>
              <a:ext uri="{FF2B5EF4-FFF2-40B4-BE49-F238E27FC236}">
                <a16:creationId xmlns:a16="http://schemas.microsoft.com/office/drawing/2014/main" id="{2D1FB730-44BD-433C-A7B2-0E3D867145C6}"/>
              </a:ext>
            </a:extLst>
          </p:cNvPr>
          <p:cNvSpPr txBox="1"/>
          <p:nvPr/>
        </p:nvSpPr>
        <p:spPr>
          <a:xfrm>
            <a:off x="6927761" y="155284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4" name="Google Shape;71;p16">
            <a:extLst>
              <a:ext uri="{FF2B5EF4-FFF2-40B4-BE49-F238E27FC236}">
                <a16:creationId xmlns:a16="http://schemas.microsoft.com/office/drawing/2014/main" id="{3E0D0A87-7C6C-4EB9-9CC9-2CB377D4F726}"/>
              </a:ext>
            </a:extLst>
          </p:cNvPr>
          <p:cNvSpPr txBox="1"/>
          <p:nvPr/>
        </p:nvSpPr>
        <p:spPr>
          <a:xfrm>
            <a:off x="6663615" y="343258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4.42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5" name="Google Shape;71;p16">
            <a:extLst>
              <a:ext uri="{FF2B5EF4-FFF2-40B4-BE49-F238E27FC236}">
                <a16:creationId xmlns:a16="http://schemas.microsoft.com/office/drawing/2014/main" id="{63E3A24B-1096-41EB-AE5D-36C8CE9830EE}"/>
              </a:ext>
            </a:extLst>
          </p:cNvPr>
          <p:cNvSpPr txBox="1"/>
          <p:nvPr/>
        </p:nvSpPr>
        <p:spPr>
          <a:xfrm>
            <a:off x="5378021" y="3342283"/>
            <a:ext cx="97654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6" name="Google Shape;71;p16">
            <a:extLst>
              <a:ext uri="{FF2B5EF4-FFF2-40B4-BE49-F238E27FC236}">
                <a16:creationId xmlns:a16="http://schemas.microsoft.com/office/drawing/2014/main" id="{015D2B4E-39BF-4B7F-8861-42D574AC58DC}"/>
              </a:ext>
            </a:extLst>
          </p:cNvPr>
          <p:cNvSpPr txBox="1"/>
          <p:nvPr/>
        </p:nvSpPr>
        <p:spPr>
          <a:xfrm>
            <a:off x="4817740" y="298197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0.79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7" name="Google Shape;71;p16">
            <a:extLst>
              <a:ext uri="{FF2B5EF4-FFF2-40B4-BE49-F238E27FC236}">
                <a16:creationId xmlns:a16="http://schemas.microsoft.com/office/drawing/2014/main" id="{E6F5C0D7-B33D-4CFC-A302-C940320D61FA}"/>
              </a:ext>
            </a:extLst>
          </p:cNvPr>
          <p:cNvSpPr txBox="1"/>
          <p:nvPr/>
        </p:nvSpPr>
        <p:spPr>
          <a:xfrm>
            <a:off x="4716523" y="2524500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0.58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8" name="Google Shape;71;p16">
            <a:extLst>
              <a:ext uri="{FF2B5EF4-FFF2-40B4-BE49-F238E27FC236}">
                <a16:creationId xmlns:a16="http://schemas.microsoft.com/office/drawing/2014/main" id="{1B44BF8D-A694-4F4B-A063-C15166286E86}"/>
              </a:ext>
            </a:extLst>
          </p:cNvPr>
          <p:cNvSpPr txBox="1"/>
          <p:nvPr/>
        </p:nvSpPr>
        <p:spPr>
          <a:xfrm>
            <a:off x="4915026" y="179741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1.61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9" name="Google Shape;71;p16">
            <a:extLst>
              <a:ext uri="{FF2B5EF4-FFF2-40B4-BE49-F238E27FC236}">
                <a16:creationId xmlns:a16="http://schemas.microsoft.com/office/drawing/2014/main" id="{B2C7CED7-20F7-467F-9100-2B4531C7087F}"/>
              </a:ext>
            </a:extLst>
          </p:cNvPr>
          <p:cNvSpPr txBox="1"/>
          <p:nvPr/>
        </p:nvSpPr>
        <p:spPr>
          <a:xfrm>
            <a:off x="5871264" y="1100929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686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F60BFD7-54CE-4AB4-893C-E0D66DE8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944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171087" y="2254810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483607" y="1222309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3913199" y="305949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419BF-4343-4C3F-812C-57CC3F54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939" y="2273970"/>
            <a:ext cx="3930042" cy="288869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69C6143-E439-4049-969F-B7EE1A65A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292" y="1961823"/>
            <a:ext cx="4888978" cy="32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B44D2C2-6CC1-4438-BAC5-C13B05BD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825BA8D-D20D-4866-ABDD-6ED6600D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4266" r="2447" b="8385"/>
          <a:stretch/>
        </p:blipFill>
        <p:spPr>
          <a:xfrm>
            <a:off x="0" y="0"/>
            <a:ext cx="9233176" cy="5143500"/>
          </a:xfrm>
          <a:prstGeom prst="rect">
            <a:avLst/>
          </a:prstGeom>
        </p:spPr>
      </p:pic>
      <p:sp>
        <p:nvSpPr>
          <p:cNvPr id="71" name="Google Shape;71;p16"/>
          <p:cNvSpPr txBox="1"/>
          <p:nvPr/>
        </p:nvSpPr>
        <p:spPr>
          <a:xfrm>
            <a:off x="475834" y="3263040"/>
            <a:ext cx="214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ree &amp; open source</a:t>
            </a:r>
          </a:p>
        </p:txBody>
      </p:sp>
      <p:sp>
        <p:nvSpPr>
          <p:cNvPr id="72" name="Google Shape;72;p16"/>
          <p:cNvSpPr txBox="1"/>
          <p:nvPr/>
        </p:nvSpPr>
        <p:spPr>
          <a:xfrm>
            <a:off x="1267633" y="1554222"/>
            <a:ext cx="20303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I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ntuitv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Gamification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 prerequists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311331" y="1613899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844005" y="2953963"/>
            <a:ext cx="254041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Organisation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Voluntary</a:t>
            </a:r>
            <a:endParaRPr lang="de-DE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Non-profit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Without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hierarchies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3093840" y="357757"/>
            <a:ext cx="3871968" cy="146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Simulation Tool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Building</a:t>
            </a: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, Renovation &amp; System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Techno-economic &amp; ecological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Python based</a:t>
            </a: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8E364C7A-2774-4F74-9CFE-932011558EA7}"/>
              </a:ext>
            </a:extLst>
          </p:cNvPr>
          <p:cNvSpPr txBox="1"/>
          <p:nvPr/>
        </p:nvSpPr>
        <p:spPr>
          <a:xfrm>
            <a:off x="3810845" y="2626614"/>
            <a:ext cx="21423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 O A L</a:t>
            </a:r>
            <a:endParaRPr lang="en-US" sz="4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7576D4-1781-4281-8D1C-5386A74B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7" t="526" r="12340" b="1589"/>
          <a:stretch/>
        </p:blipFill>
        <p:spPr>
          <a:xfrm>
            <a:off x="-27736" y="0"/>
            <a:ext cx="9171736" cy="5143500"/>
          </a:xfrm>
          <a:prstGeom prst="rect">
            <a:avLst/>
          </a:prstGeom>
        </p:spPr>
      </p:pic>
      <p:sp>
        <p:nvSpPr>
          <p:cNvPr id="41" name="Google Shape;71;p16">
            <a:extLst>
              <a:ext uri="{FF2B5EF4-FFF2-40B4-BE49-F238E27FC236}">
                <a16:creationId xmlns:a16="http://schemas.microsoft.com/office/drawing/2014/main" id="{9530493A-8B8F-4EBF-A6F9-3FE839FD4EED}"/>
              </a:ext>
            </a:extLst>
          </p:cNvPr>
          <p:cNvSpPr txBox="1"/>
          <p:nvPr/>
        </p:nvSpPr>
        <p:spPr>
          <a:xfrm>
            <a:off x="1621196" y="88491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C326E6D-AAF7-45AA-AFAD-60681776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9378" y="2385821"/>
            <a:ext cx="17526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CE1471-B1CD-401A-996A-F9222A904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453" y="2212474"/>
            <a:ext cx="2295525" cy="1095375"/>
          </a:xfrm>
          <a:prstGeom prst="rect">
            <a:avLst/>
          </a:prstGeom>
        </p:spPr>
      </p:pic>
      <p:sp>
        <p:nvSpPr>
          <p:cNvPr id="61" name="Google Shape;71;p16">
            <a:extLst>
              <a:ext uri="{FF2B5EF4-FFF2-40B4-BE49-F238E27FC236}">
                <a16:creationId xmlns:a16="http://schemas.microsoft.com/office/drawing/2014/main" id="{C99AA83E-8999-46B3-9C67-465C67300B3A}"/>
              </a:ext>
            </a:extLst>
          </p:cNvPr>
          <p:cNvSpPr txBox="1"/>
          <p:nvPr/>
        </p:nvSpPr>
        <p:spPr>
          <a:xfrm>
            <a:off x="4978853" y="252061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Web App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5FDCBF-EBB7-4D5C-8F25-0820534768D0}"/>
              </a:ext>
            </a:extLst>
          </p:cNvPr>
          <p:cNvGrpSpPr/>
          <p:nvPr/>
        </p:nvGrpSpPr>
        <p:grpSpPr>
          <a:xfrm>
            <a:off x="934707" y="888016"/>
            <a:ext cx="1819275" cy="1457325"/>
            <a:chOff x="934707" y="888016"/>
            <a:chExt cx="1819275" cy="1457325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6A4F771-7173-49DF-9FD6-5ED691B8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707" y="888016"/>
              <a:ext cx="1819275" cy="1457325"/>
            </a:xfrm>
            <a:prstGeom prst="rect">
              <a:avLst/>
            </a:prstGeom>
          </p:spPr>
        </p:pic>
        <p:sp>
          <p:nvSpPr>
            <p:cNvPr id="62" name="Google Shape;71;p16">
              <a:extLst>
                <a:ext uri="{FF2B5EF4-FFF2-40B4-BE49-F238E27FC236}">
                  <a16:creationId xmlns:a16="http://schemas.microsoft.com/office/drawing/2014/main" id="{A0557296-0DA3-4B59-8B8D-97588DF02143}"/>
                </a:ext>
              </a:extLst>
            </p:cNvPr>
            <p:cNvSpPr txBox="1"/>
            <p:nvPr/>
          </p:nvSpPr>
          <p:spPr>
            <a:xfrm rot="1708421">
              <a:off x="1164987" y="1379348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Ideas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9604E0-8ED5-4E9D-835C-B6111F77AC84}"/>
              </a:ext>
            </a:extLst>
          </p:cNvPr>
          <p:cNvGrpSpPr/>
          <p:nvPr/>
        </p:nvGrpSpPr>
        <p:grpSpPr>
          <a:xfrm>
            <a:off x="673301" y="1630267"/>
            <a:ext cx="1838325" cy="1123950"/>
            <a:chOff x="673301" y="1630267"/>
            <a:chExt cx="1838325" cy="112395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257AE44-1E7A-495A-89CB-9358A83E7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301" y="1630267"/>
              <a:ext cx="1838325" cy="1123950"/>
            </a:xfrm>
            <a:prstGeom prst="rect">
              <a:avLst/>
            </a:prstGeom>
          </p:spPr>
        </p:pic>
        <p:sp>
          <p:nvSpPr>
            <p:cNvPr id="63" name="Google Shape;71;p16">
              <a:extLst>
                <a:ext uri="{FF2B5EF4-FFF2-40B4-BE49-F238E27FC236}">
                  <a16:creationId xmlns:a16="http://schemas.microsoft.com/office/drawing/2014/main" id="{D0FC823D-BA1D-4555-B1E5-A12B138D043A}"/>
                </a:ext>
              </a:extLst>
            </p:cNvPr>
            <p:cNvSpPr txBox="1"/>
            <p:nvPr/>
          </p:nvSpPr>
          <p:spPr>
            <a:xfrm rot="884800">
              <a:off x="914944" y="1952851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296A90-8B3C-4968-8EB0-250754F36823}"/>
              </a:ext>
            </a:extLst>
          </p:cNvPr>
          <p:cNvGrpSpPr/>
          <p:nvPr/>
        </p:nvGrpSpPr>
        <p:grpSpPr>
          <a:xfrm>
            <a:off x="635317" y="2455862"/>
            <a:ext cx="1743075" cy="733425"/>
            <a:chOff x="635317" y="2455862"/>
            <a:chExt cx="1743075" cy="733425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E0329E4-3C20-4998-A246-12D2A1EC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64" name="Google Shape;71;p16">
              <a:extLst>
                <a:ext uri="{FF2B5EF4-FFF2-40B4-BE49-F238E27FC236}">
                  <a16:creationId xmlns:a16="http://schemas.microsoft.com/office/drawing/2014/main" id="{A12819FF-84D7-4129-9F9E-61813165CB8C}"/>
                </a:ext>
              </a:extLst>
            </p:cNvPr>
            <p:cNvSpPr txBox="1"/>
            <p:nvPr/>
          </p:nvSpPr>
          <p:spPr>
            <a:xfrm>
              <a:off x="825994" y="258335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3383AE-63E2-4D04-9F6E-2D37DB59FA55}"/>
              </a:ext>
            </a:extLst>
          </p:cNvPr>
          <p:cNvGrpSpPr/>
          <p:nvPr/>
        </p:nvGrpSpPr>
        <p:grpSpPr>
          <a:xfrm>
            <a:off x="912649" y="3343369"/>
            <a:ext cx="1838325" cy="1343025"/>
            <a:chOff x="912649" y="3343369"/>
            <a:chExt cx="1838325" cy="1343025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6BAF91C-4611-47F2-8217-EA098E8C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2649" y="3343369"/>
              <a:ext cx="1838325" cy="1343025"/>
            </a:xfrm>
            <a:prstGeom prst="rect">
              <a:avLst/>
            </a:prstGeom>
          </p:spPr>
        </p:pic>
        <p:sp>
          <p:nvSpPr>
            <p:cNvPr id="66" name="Google Shape;71;p16">
              <a:extLst>
                <a:ext uri="{FF2B5EF4-FFF2-40B4-BE49-F238E27FC236}">
                  <a16:creationId xmlns:a16="http://schemas.microsoft.com/office/drawing/2014/main" id="{D16D69EF-45E2-40F1-A4BD-0EA6384D70C0}"/>
                </a:ext>
              </a:extLst>
            </p:cNvPr>
            <p:cNvSpPr txBox="1"/>
            <p:nvPr/>
          </p:nvSpPr>
          <p:spPr>
            <a:xfrm rot="19944549">
              <a:off x="1159307" y="378762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2BA257-D980-40F4-A38F-46C6393F6918}"/>
              </a:ext>
            </a:extLst>
          </p:cNvPr>
          <p:cNvGrpSpPr/>
          <p:nvPr/>
        </p:nvGrpSpPr>
        <p:grpSpPr>
          <a:xfrm>
            <a:off x="682826" y="2924200"/>
            <a:ext cx="1828800" cy="1038225"/>
            <a:chOff x="682826" y="2924200"/>
            <a:chExt cx="1828800" cy="1038225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9347AEA-9A07-4554-BE0A-E927DF5D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65" name="Google Shape;71;p16">
              <a:extLst>
                <a:ext uri="{FF2B5EF4-FFF2-40B4-BE49-F238E27FC236}">
                  <a16:creationId xmlns:a16="http://schemas.microsoft.com/office/drawing/2014/main" id="{05BD5671-63F4-49EE-9C2B-50C9B18CCE55}"/>
                </a:ext>
              </a:extLst>
            </p:cNvPr>
            <p:cNvSpPr txBox="1"/>
            <p:nvPr/>
          </p:nvSpPr>
          <p:spPr>
            <a:xfrm rot="20648928">
              <a:off x="943226" y="319154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Initiative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sp>
        <p:nvSpPr>
          <p:cNvPr id="72" name="Google Shape;71;p16">
            <a:extLst>
              <a:ext uri="{FF2B5EF4-FFF2-40B4-BE49-F238E27FC236}">
                <a16:creationId xmlns:a16="http://schemas.microsoft.com/office/drawing/2014/main" id="{3B58EDF0-668B-40AD-A07D-4595DF69C087}"/>
              </a:ext>
            </a:extLst>
          </p:cNvPr>
          <p:cNvSpPr txBox="1"/>
          <p:nvPr/>
        </p:nvSpPr>
        <p:spPr>
          <a:xfrm>
            <a:off x="6521977" y="2360685"/>
            <a:ext cx="170937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Awareness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A39CD1-BDE6-44DB-A04F-433BA57177DE}"/>
              </a:ext>
            </a:extLst>
          </p:cNvPr>
          <p:cNvGrpSpPr/>
          <p:nvPr/>
        </p:nvGrpSpPr>
        <p:grpSpPr>
          <a:xfrm>
            <a:off x="2038921" y="1195197"/>
            <a:ext cx="3286125" cy="3143250"/>
            <a:chOff x="2038921" y="1195197"/>
            <a:chExt cx="3286125" cy="314325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F4DFE96-E4DF-4A90-9368-0786D870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038921" y="1195197"/>
              <a:ext cx="3286125" cy="314325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1B93B5-9597-41BE-B45C-21EA4C96C4A3}"/>
                </a:ext>
              </a:extLst>
            </p:cNvPr>
            <p:cNvSpPr/>
            <p:nvPr/>
          </p:nvSpPr>
          <p:spPr>
            <a:xfrm rot="1245052">
              <a:off x="3050207" y="2127617"/>
              <a:ext cx="1497526" cy="106838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Demonstrate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3029A5-4A1B-4F6C-8EBF-F1F1C5D87842}"/>
                </a:ext>
              </a:extLst>
            </p:cNvPr>
            <p:cNvSpPr/>
            <p:nvPr/>
          </p:nvSpPr>
          <p:spPr>
            <a:xfrm rot="8485025">
              <a:off x="3022066" y="2198106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Discuss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BCA04E9-C92C-4DFC-9476-E10EFFC6A7C3}"/>
                </a:ext>
              </a:extLst>
            </p:cNvPr>
            <p:cNvSpPr/>
            <p:nvPr/>
          </p:nvSpPr>
          <p:spPr>
            <a:xfrm rot="15314893">
              <a:off x="2839183" y="2185827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Develope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9F7FB2B-D5AD-4A77-9AF3-893ED8029C8D}"/>
              </a:ext>
            </a:extLst>
          </p:cNvPr>
          <p:cNvGrpSpPr/>
          <p:nvPr/>
        </p:nvGrpSpPr>
        <p:grpSpPr>
          <a:xfrm rot="1791595">
            <a:off x="4552378" y="3437748"/>
            <a:ext cx="1743075" cy="733425"/>
            <a:chOff x="635317" y="2455862"/>
            <a:chExt cx="1743075" cy="73342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9795321-CAB9-4653-9D32-E27EDBCE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79" name="Google Shape;71;p16">
              <a:extLst>
                <a:ext uri="{FF2B5EF4-FFF2-40B4-BE49-F238E27FC236}">
                  <a16:creationId xmlns:a16="http://schemas.microsoft.com/office/drawing/2014/main" id="{D5227430-E5B0-4ACE-8905-8024947A4B9C}"/>
                </a:ext>
              </a:extLst>
            </p:cNvPr>
            <p:cNvSpPr txBox="1"/>
            <p:nvPr/>
          </p:nvSpPr>
          <p:spPr>
            <a:xfrm>
              <a:off x="825994" y="2583352"/>
              <a:ext cx="147562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Python </a:t>
              </a: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library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181662-0931-44F3-A403-B695DB6F8B5E}"/>
              </a:ext>
            </a:extLst>
          </p:cNvPr>
          <p:cNvGrpSpPr/>
          <p:nvPr/>
        </p:nvGrpSpPr>
        <p:grpSpPr>
          <a:xfrm rot="20987821">
            <a:off x="4444290" y="1136326"/>
            <a:ext cx="1828800" cy="1038225"/>
            <a:chOff x="682826" y="2924200"/>
            <a:chExt cx="1828800" cy="1038225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A4533CB-0291-42F0-8DF2-6B195DE6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94" name="Google Shape;71;p16">
              <a:extLst>
                <a:ext uri="{FF2B5EF4-FFF2-40B4-BE49-F238E27FC236}">
                  <a16:creationId xmlns:a16="http://schemas.microsoft.com/office/drawing/2014/main" id="{C719BD49-3CCD-44AB-B02C-EB660311DD26}"/>
                </a:ext>
              </a:extLst>
            </p:cNvPr>
            <p:cNvSpPr txBox="1"/>
            <p:nvPr/>
          </p:nvSpPr>
          <p:spPr>
            <a:xfrm rot="20648928">
              <a:off x="945315" y="3222889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???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92291A6-F65F-4840-97F7-100BBEC74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" t="12089" r="384" b="13046"/>
          <a:stretch/>
        </p:blipFill>
        <p:spPr>
          <a:xfrm>
            <a:off x="-89710" y="-48768"/>
            <a:ext cx="9321259" cy="5192268"/>
          </a:xfrm>
          <a:prstGeom prst="rect">
            <a:avLst/>
          </a:prstGeom>
        </p:spPr>
      </p:pic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149A9393-FC7E-4EC4-B9FC-3FFA38BC36C6}"/>
              </a:ext>
            </a:extLst>
          </p:cNvPr>
          <p:cNvSpPr txBox="1"/>
          <p:nvPr/>
        </p:nvSpPr>
        <p:spPr>
          <a:xfrm>
            <a:off x="383708" y="216507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Thanks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your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attention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!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7BF49EEE-5E6B-44E2-A8D9-D3A7532A3D96}"/>
              </a:ext>
            </a:extLst>
          </p:cNvPr>
          <p:cNvSpPr txBox="1"/>
          <p:nvPr/>
        </p:nvSpPr>
        <p:spPr>
          <a:xfrm>
            <a:off x="6826776" y="3909069"/>
            <a:ext cx="218028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Next online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meeting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</a:p>
          <a:p>
            <a:pPr lvl="0"/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http://tiny.cc/rehome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</Words>
  <Application>Microsoft Office PowerPoint</Application>
  <PresentationFormat>On-screen Show (16:9)</PresentationFormat>
  <Paragraphs>189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Caveat Regular</vt:lpstr>
      <vt:lpstr>Caveat</vt:lpstr>
      <vt:lpstr>Roboto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lukas kaupenjohann</cp:lastModifiedBy>
  <cp:revision>70</cp:revision>
  <dcterms:modified xsi:type="dcterms:W3CDTF">2021-05-19T17:04:37Z</dcterms:modified>
</cp:coreProperties>
</file>